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1275" r:id="rId2"/>
    <p:sldId id="263" r:id="rId3"/>
    <p:sldId id="301" r:id="rId4"/>
    <p:sldId id="317" r:id="rId5"/>
    <p:sldId id="318" r:id="rId6"/>
    <p:sldId id="1276" r:id="rId7"/>
    <p:sldId id="1277" r:id="rId8"/>
    <p:sldId id="1293" r:id="rId9"/>
    <p:sldId id="1278" r:id="rId10"/>
  </p:sldIdLst>
  <p:sldSz cx="9144000" cy="5143500" type="screen16x9"/>
  <p:notesSz cx="6858000" cy="9144000"/>
  <p:embeddedFontLst>
    <p:embeddedFont>
      <p:font typeface="Bembo Std" panose="02020605060306020A03" pitchFamily="18" charset="0"/>
      <p:regular r:id="rId12"/>
    </p:embeddedFont>
    <p:embeddedFont>
      <p:font typeface="Open Sans Extrabold" panose="020B0906030804020204" pitchFamily="34" charset="0"/>
      <p:bold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Trebuchet MS" panose="020B0603020202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EAB1D1-8E5E-4532-BE08-52929D3605F6}" type="slidenum">
              <a:rPr kumimoji="0" lang="es-SV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SV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5026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6f9e470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6f9e470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ef5e8caf3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ef5e8caf3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f27b2e6a80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f27b2e6a80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f27b2e6a80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f27b2e6a80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f1baa25a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f1baa25a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ef5e8caf3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ef5e8caf3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f5e8caf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f5e8caf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837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ef5e8caf3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ef5e8caf3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16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07670-D20F-4241-BEF0-BBA28ADEC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32738B-B22A-41FE-B4B7-585D2D536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54F51D-FBB4-4E02-AE3B-57D34585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70E0-B254-46C6-80BD-AA41F988AA15}" type="datetimeFigureOut">
              <a:rPr lang="es-SV" smtClean="0"/>
              <a:t>4/9/2024</a:t>
            </a:fld>
            <a:endParaRPr lang="es-SV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61F4E1-1BF0-4789-A176-51D8B8D8F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5BE5A7-C396-4567-A2F8-BA3FCCEF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0E03-8F58-4CDF-8016-AD714939AAF8}" type="slidenum">
              <a:rPr lang="es-SV" smtClean="0"/>
              <a:t>‹Nº›</a:t>
            </a:fld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874485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866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de sección y descripción 1">
  <p:cSld name="SECTION_TITLE_AND_DESCRIPTION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369600" y="7243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459775" y="4495675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4784925" y="1010175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2"/>
          </p:nvPr>
        </p:nvSpPr>
        <p:spPr>
          <a:xfrm>
            <a:off x="49158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3890531" y="46513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8" name="Google Shape;78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5D67102-F748-4816-B415-D0BF5CBD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EBB76B0-4F4B-4D43-19C4-BC12B5438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27" y="540907"/>
            <a:ext cx="2600346" cy="114745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5DC510C-CA2D-587A-2132-2BE51AC7DB05}"/>
              </a:ext>
            </a:extLst>
          </p:cNvPr>
          <p:cNvSpPr txBox="1"/>
          <p:nvPr/>
        </p:nvSpPr>
        <p:spPr>
          <a:xfrm>
            <a:off x="117308" y="1953844"/>
            <a:ext cx="8909384" cy="147732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s-ES" sz="4500" b="1" kern="100" dirty="0">
                <a:solidFill>
                  <a:prstClr val="white">
                    <a:lumMod val="50000"/>
                  </a:prst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Requisitos de accesibilidad para contenidos en la Web</a:t>
            </a:r>
            <a:endParaRPr lang="es-ES" sz="4500" b="1" kern="1200" dirty="0">
              <a:solidFill>
                <a:prstClr val="black"/>
              </a:solidFill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929BB26-3025-FE4C-9BB1-C9DB7455EE07}"/>
              </a:ext>
            </a:extLst>
          </p:cNvPr>
          <p:cNvSpPr txBox="1"/>
          <p:nvPr/>
        </p:nvSpPr>
        <p:spPr>
          <a:xfrm>
            <a:off x="7357934" y="4600924"/>
            <a:ext cx="78098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s-SV" sz="2250" b="1" kern="1200" dirty="0">
                <a:solidFill>
                  <a:srgbClr val="44546A">
                    <a:lumMod val="50000"/>
                  </a:srgbClr>
                </a:solidFill>
                <a:latin typeface="Bembo Std" panose="02020605060306020A03" pitchFamily="18" charset="0"/>
                <a:ea typeface="+mn-ea"/>
                <a:cs typeface="+mn-cs"/>
              </a:rPr>
              <a:t>2024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E2434FE-A62B-6071-4551-D94C10A3C852}"/>
              </a:ext>
            </a:extLst>
          </p:cNvPr>
          <p:cNvSpPr txBox="1"/>
          <p:nvPr/>
        </p:nvSpPr>
        <p:spPr>
          <a:xfrm>
            <a:off x="787706" y="3554382"/>
            <a:ext cx="75685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SV" sz="2400" b="1" dirty="0"/>
              <a:t>Norma Técnica Salvadoreña (NTS) 35.105.01:20</a:t>
            </a:r>
          </a:p>
        </p:txBody>
      </p:sp>
    </p:spTree>
    <p:extLst>
      <p:ext uri="{BB962C8B-B14F-4D97-AF65-F5344CB8AC3E}">
        <p14:creationId xmlns:p14="http://schemas.microsoft.com/office/powerpoint/2010/main" val="196632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name="adj" fmla="val 50000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4294967295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Nivel 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4294967295"/>
          </p:nvPr>
        </p:nvSpPr>
        <p:spPr>
          <a:xfrm>
            <a:off x="432350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 dirty="0"/>
              <a:t>La página web satisface todos los Criterios de Conformidad del Nivel A, o proporciona una versión alternativa conforme Nivel A</a:t>
            </a:r>
            <a:endParaRPr sz="1600" dirty="0"/>
          </a:p>
        </p:txBody>
      </p:sp>
      <p:sp>
        <p:nvSpPr>
          <p:cNvPr id="166" name="Google Shape;166;p21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4294967295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Nivel AA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21"/>
          <p:cNvSpPr txBox="1">
            <a:spLocks noGrp="1"/>
          </p:cNvSpPr>
          <p:nvPr>
            <p:ph type="body" idx="4294967295"/>
          </p:nvPr>
        </p:nvSpPr>
        <p:spPr>
          <a:xfrm>
            <a:off x="3336146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 dirty="0"/>
              <a:t>La página web satisface todos los Criterios de Conformidad de los Niveles A y AA, o se proporciona una versión alternativa conforme al Nivel AA </a:t>
            </a:r>
            <a:endParaRPr sz="1600" dirty="0"/>
          </a:p>
        </p:txBody>
      </p:sp>
      <p:sp>
        <p:nvSpPr>
          <p:cNvPr id="169" name="Google Shape;169;p21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name="adj" fmla="val 50000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4294967295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Nivel AAA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4294967295"/>
          </p:nvPr>
        </p:nvSpPr>
        <p:spPr>
          <a:xfrm>
            <a:off x="6254226" y="2070575"/>
            <a:ext cx="2471700" cy="26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s" sz="1600"/>
              <a:t>La página web satisface todos los Criterios de Conformidad de los Niveles A, AA y AAA, o proporciona una versión alternativa conforme al Nivel AAA</a:t>
            </a:r>
            <a:endParaRPr sz="1600"/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B2D8AE94-8F37-BE3B-FA54-E0D743DC78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790A8C4-96B6-CDCE-19C5-330CC5ED06C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7DC6D6AF-03BC-316F-CF43-BFD6314DCB0F}"/>
              </a:ext>
            </a:extLst>
          </p:cNvPr>
          <p:cNvSpPr/>
          <p:nvPr/>
        </p:nvSpPr>
        <p:spPr>
          <a:xfrm>
            <a:off x="0" y="231934"/>
            <a:ext cx="6786350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AC245B62-92AE-6F7B-C476-5AD53F255043}"/>
              </a:ext>
            </a:extLst>
          </p:cNvPr>
          <p:cNvSpPr txBox="1"/>
          <p:nvPr/>
        </p:nvSpPr>
        <p:spPr>
          <a:xfrm>
            <a:off x="155610" y="284054"/>
            <a:ext cx="647513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Nivel de conformidad</a:t>
            </a:r>
            <a:endParaRPr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9"/>
          <p:cNvSpPr txBox="1">
            <a:spLocks noGrp="1"/>
          </p:cNvSpPr>
          <p:nvPr>
            <p:ph type="title" idx="4294967295"/>
          </p:nvPr>
        </p:nvSpPr>
        <p:spPr>
          <a:xfrm>
            <a:off x="500856" y="1149639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>
                <a:latin typeface="Trebuchet MS" panose="020B0603020202020204" pitchFamily="34" charset="0"/>
              </a:rPr>
              <a:t>Criterios de conformidad</a:t>
            </a:r>
            <a:endParaRPr sz="4400" dirty="0">
              <a:latin typeface="Trebuchet MS" panose="020B0603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>
                <a:latin typeface="Trebuchet MS" panose="020B0603020202020204" pitchFamily="34" charset="0"/>
              </a:rPr>
              <a:t>Nivel AAA</a:t>
            </a:r>
            <a:endParaRPr sz="4400" dirty="0">
              <a:latin typeface="Trebuchet MS" panose="020B0603020202020204" pitchFamily="34" charset="0"/>
            </a:endParaRPr>
          </a:p>
        </p:txBody>
      </p:sp>
      <p:pic>
        <p:nvPicPr>
          <p:cNvPr id="504" name="Google Shape;5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128" y="3041989"/>
            <a:ext cx="1903743" cy="190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DCA37252-AC3E-31A1-B4B8-96D117CEBB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BAC775FF-DDEE-8531-3537-4DE924A706B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5"/>
          <p:cNvSpPr txBox="1">
            <a:spLocks noGrp="1"/>
          </p:cNvSpPr>
          <p:nvPr>
            <p:ph type="title" idx="4294967295"/>
          </p:nvPr>
        </p:nvSpPr>
        <p:spPr>
          <a:xfrm>
            <a:off x="5099050" y="128588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Ejemplo</a:t>
            </a:r>
            <a:endParaRPr sz="2900"/>
          </a:p>
        </p:txBody>
      </p:sp>
      <p:sp>
        <p:nvSpPr>
          <p:cNvPr id="645" name="Google Shape;645;p75"/>
          <p:cNvSpPr txBox="1">
            <a:spLocks noGrp="1"/>
          </p:cNvSpPr>
          <p:nvPr>
            <p:ph type="body" idx="4294967295"/>
          </p:nvPr>
        </p:nvSpPr>
        <p:spPr>
          <a:xfrm>
            <a:off x="371475" y="16240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50" dirty="0"/>
              <a:t>Los cambios en el contexto de los sitios web son iniciados únicamente a solicitud del usuario o se proporciona un mecanismo para detener tales cambios.</a:t>
            </a:r>
            <a:endParaRPr sz="1750" dirty="0"/>
          </a:p>
        </p:txBody>
      </p:sp>
      <p:sp>
        <p:nvSpPr>
          <p:cNvPr id="646" name="Google Shape;646;p75"/>
          <p:cNvSpPr txBox="1">
            <a:spLocks noGrp="1"/>
          </p:cNvSpPr>
          <p:nvPr>
            <p:ph type="title" idx="4294967295"/>
          </p:nvPr>
        </p:nvSpPr>
        <p:spPr>
          <a:xfrm>
            <a:off x="267494" y="986250"/>
            <a:ext cx="4044950" cy="637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Cambios a petición</a:t>
            </a:r>
            <a:endParaRPr sz="2500" dirty="0">
              <a:solidFill>
                <a:schemeClr val="bg2"/>
              </a:solidFill>
            </a:endParaRPr>
          </a:p>
        </p:txBody>
      </p:sp>
      <p:sp>
        <p:nvSpPr>
          <p:cNvPr id="647" name="Google Shape;647;p75"/>
          <p:cNvSpPr txBox="1">
            <a:spLocks noGrp="1"/>
          </p:cNvSpPr>
          <p:nvPr>
            <p:ph type="title" idx="4294967295"/>
          </p:nvPr>
        </p:nvSpPr>
        <p:spPr>
          <a:xfrm>
            <a:off x="7594600" y="4560888"/>
            <a:ext cx="1549400" cy="5810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Nivel AAA</a:t>
            </a:r>
            <a:endParaRPr sz="2200"/>
          </a:p>
        </p:txBody>
      </p:sp>
      <p:pic>
        <p:nvPicPr>
          <p:cNvPr id="648" name="Google Shape;64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950" y="986250"/>
            <a:ext cx="4424400" cy="3170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532CE1AF-5697-2C31-2DA4-C0215EEE1F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CD4FBC33-FBFE-7E77-8476-5E689CDB8E3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C55BCB35-E08E-8E87-E02C-C9B0AC81BF31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A13990CC-99DE-B61B-BFD2-6B86B36106B6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16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6"/>
          <p:cNvSpPr txBox="1">
            <a:spLocks noGrp="1"/>
          </p:cNvSpPr>
          <p:nvPr>
            <p:ph type="title" idx="4294967295"/>
          </p:nvPr>
        </p:nvSpPr>
        <p:spPr>
          <a:xfrm>
            <a:off x="5099050" y="128588"/>
            <a:ext cx="4044950" cy="669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Ejemplo</a:t>
            </a:r>
            <a:endParaRPr sz="2900"/>
          </a:p>
        </p:txBody>
      </p:sp>
      <p:sp>
        <p:nvSpPr>
          <p:cNvPr id="654" name="Google Shape;654;p76"/>
          <p:cNvSpPr txBox="1">
            <a:spLocks noGrp="1"/>
          </p:cNvSpPr>
          <p:nvPr>
            <p:ph type="body" idx="4294967295"/>
          </p:nvPr>
        </p:nvSpPr>
        <p:spPr>
          <a:xfrm>
            <a:off x="419100" y="1624013"/>
            <a:ext cx="3836988" cy="303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50" dirty="0"/>
              <a:t>Proporcionar la ayuda dependiente del contexto, ofreciendo información adicional relacionada con la función que se esté realizando.</a:t>
            </a:r>
            <a:endParaRPr sz="1750" dirty="0"/>
          </a:p>
        </p:txBody>
      </p:sp>
      <p:sp>
        <p:nvSpPr>
          <p:cNvPr id="655" name="Google Shape;655;p76"/>
          <p:cNvSpPr txBox="1">
            <a:spLocks noGrp="1"/>
          </p:cNvSpPr>
          <p:nvPr>
            <p:ph type="title" idx="4294967295"/>
          </p:nvPr>
        </p:nvSpPr>
        <p:spPr>
          <a:xfrm>
            <a:off x="315119" y="1088231"/>
            <a:ext cx="4044950" cy="535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dirty="0">
                <a:solidFill>
                  <a:schemeClr val="bg2"/>
                </a:solidFill>
              </a:rPr>
              <a:t>Ayuda</a:t>
            </a:r>
            <a:endParaRPr sz="2500" dirty="0">
              <a:solidFill>
                <a:schemeClr val="bg2"/>
              </a:solidFill>
            </a:endParaRPr>
          </a:p>
        </p:txBody>
      </p:sp>
      <p:sp>
        <p:nvSpPr>
          <p:cNvPr id="656" name="Google Shape;656;p76"/>
          <p:cNvSpPr txBox="1">
            <a:spLocks noGrp="1"/>
          </p:cNvSpPr>
          <p:nvPr>
            <p:ph type="title" idx="4294967295"/>
          </p:nvPr>
        </p:nvSpPr>
        <p:spPr>
          <a:xfrm>
            <a:off x="7594600" y="4560888"/>
            <a:ext cx="1549400" cy="5810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Nivel AAA</a:t>
            </a:r>
            <a:endParaRPr sz="2200"/>
          </a:p>
        </p:txBody>
      </p:sp>
      <p:pic>
        <p:nvPicPr>
          <p:cNvPr id="657" name="Google Shape;65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950" y="956438"/>
            <a:ext cx="4424400" cy="323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610243F1-B231-8CDB-AD46-17A745DDF66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A155F6B0-1ABB-5637-38A5-BC9D953D840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4;p6">
            <a:extLst>
              <a:ext uri="{FF2B5EF4-FFF2-40B4-BE49-F238E27FC236}">
                <a16:creationId xmlns:a16="http://schemas.microsoft.com/office/drawing/2014/main" id="{BE92DA31-3241-55FE-B136-EB5D92C7B3BC}"/>
              </a:ext>
            </a:extLst>
          </p:cNvPr>
          <p:cNvSpPr/>
          <p:nvPr/>
        </p:nvSpPr>
        <p:spPr>
          <a:xfrm>
            <a:off x="0" y="231934"/>
            <a:ext cx="4380708" cy="613752"/>
          </a:xfrm>
          <a:custGeom>
            <a:avLst/>
            <a:gdLst/>
            <a:ahLst/>
            <a:cxnLst/>
            <a:rect l="l" t="t" r="r" b="b"/>
            <a:pathLst>
              <a:path w="7680129" h="818336" extrusionOk="0">
                <a:moveTo>
                  <a:pt x="0" y="0"/>
                </a:moveTo>
                <a:lnTo>
                  <a:pt x="591914" y="0"/>
                </a:lnTo>
                <a:lnTo>
                  <a:pt x="1105285" y="0"/>
                </a:lnTo>
                <a:lnTo>
                  <a:pt x="7270961" y="0"/>
                </a:lnTo>
                <a:cubicBezTo>
                  <a:pt x="7496938" y="0"/>
                  <a:pt x="7680129" y="183191"/>
                  <a:pt x="7680129" y="409168"/>
                </a:cubicBezTo>
                <a:cubicBezTo>
                  <a:pt x="7680129" y="635145"/>
                  <a:pt x="7496938" y="818336"/>
                  <a:pt x="7270961" y="818336"/>
                </a:cubicBezTo>
                <a:lnTo>
                  <a:pt x="1105285" y="818336"/>
                </a:lnTo>
                <a:lnTo>
                  <a:pt x="591914" y="818336"/>
                </a:lnTo>
                <a:lnTo>
                  <a:pt x="0" y="81833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ClrTx/>
            </a:pPr>
            <a:endParaRPr sz="1350" kern="1200" dirty="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5;p6">
            <a:extLst>
              <a:ext uri="{FF2B5EF4-FFF2-40B4-BE49-F238E27FC236}">
                <a16:creationId xmlns:a16="http://schemas.microsoft.com/office/drawing/2014/main" id="{717C55C2-2A4C-BC05-58FC-7A1EBF12ECBF}"/>
              </a:ext>
            </a:extLst>
          </p:cNvPr>
          <p:cNvSpPr txBox="1"/>
          <p:nvPr/>
        </p:nvSpPr>
        <p:spPr>
          <a:xfrm>
            <a:off x="155610" y="284054"/>
            <a:ext cx="4179810" cy="53088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68569" tIns="34275" rIns="68569" bIns="34275" anchor="ctr" anchorCtr="0">
            <a:spAutoFit/>
          </a:bodyPr>
          <a:lstStyle/>
          <a:p>
            <a:pPr algn="ctr" defTabSz="685800">
              <a:buClrTx/>
            </a:pPr>
            <a:r>
              <a:rPr lang="es-MX" sz="3000" b="1" kern="12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Criterio 17</a:t>
            </a:r>
            <a:endParaRPr lang="es-MX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7"/>
          <p:cNvSpPr txBox="1">
            <a:spLocks noGrp="1"/>
          </p:cNvSpPr>
          <p:nvPr>
            <p:ph type="title" idx="4294967295"/>
          </p:nvPr>
        </p:nvSpPr>
        <p:spPr>
          <a:xfrm>
            <a:off x="397244" y="285749"/>
            <a:ext cx="4044950" cy="1119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1F3864"/>
                </a:solidFill>
              </a:rPr>
              <a:t>Herramientas de accesibilidad</a:t>
            </a:r>
            <a:endParaRPr dirty="0">
              <a:solidFill>
                <a:srgbClr val="1F3864"/>
              </a:solidFill>
            </a:endParaRPr>
          </a:p>
        </p:txBody>
      </p:sp>
      <p:sp>
        <p:nvSpPr>
          <p:cNvPr id="663" name="Google Shape;663;p77"/>
          <p:cNvSpPr txBox="1">
            <a:spLocks noGrp="1"/>
          </p:cNvSpPr>
          <p:nvPr>
            <p:ph type="body" idx="4294967295"/>
          </p:nvPr>
        </p:nvSpPr>
        <p:spPr>
          <a:xfrm>
            <a:off x="5305425" y="747713"/>
            <a:ext cx="3838575" cy="3671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NVDA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JAWS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VoiceOver (Apple)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TalkBack (Android)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E9D97DB-0195-6A39-A67A-FDDB85184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61" y="1529400"/>
            <a:ext cx="3464116" cy="3464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Google Shape;93;p2">
            <a:extLst>
              <a:ext uri="{FF2B5EF4-FFF2-40B4-BE49-F238E27FC236}">
                <a16:creationId xmlns:a16="http://schemas.microsoft.com/office/drawing/2014/main" id="{BBC2631D-D874-E0B8-AA2A-7C3996689B4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8"/>
          <p:cNvSpPr txBox="1">
            <a:spLocks noGrp="1"/>
          </p:cNvSpPr>
          <p:nvPr>
            <p:ph type="title" idx="4294967295"/>
          </p:nvPr>
        </p:nvSpPr>
        <p:spPr>
          <a:xfrm>
            <a:off x="0" y="125413"/>
            <a:ext cx="4046538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1F3864"/>
                </a:solidFill>
              </a:rPr>
              <a:t>Herramientas de verificación de accesibilidad</a:t>
            </a:r>
            <a:endParaRPr sz="3200" dirty="0">
              <a:solidFill>
                <a:srgbClr val="1F3864"/>
              </a:solidFill>
            </a:endParaRPr>
          </a:p>
        </p:txBody>
      </p:sp>
      <p:sp>
        <p:nvSpPr>
          <p:cNvPr id="670" name="Google Shape;670;p78"/>
          <p:cNvSpPr txBox="1">
            <a:spLocks noGrp="1"/>
          </p:cNvSpPr>
          <p:nvPr>
            <p:ph type="body" idx="4294967295"/>
          </p:nvPr>
        </p:nvSpPr>
        <p:spPr>
          <a:xfrm>
            <a:off x="5305425" y="747713"/>
            <a:ext cx="3838575" cy="3671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Web Aim Contrast Checker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WAVE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Lighthouse de Google Chrome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Axe Accessibility (Chrome)</a:t>
            </a:r>
            <a:endParaRPr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Ainspector Sidebar (FireFox)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9955C5A-21A3-43CD-C4AA-141D4EDEC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02" y="2120839"/>
            <a:ext cx="4345914" cy="2897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Google Shape;93;p2">
            <a:extLst>
              <a:ext uri="{FF2B5EF4-FFF2-40B4-BE49-F238E27FC236}">
                <a16:creationId xmlns:a16="http://schemas.microsoft.com/office/drawing/2014/main" id="{7C438255-11B0-1688-1225-EAB2B2617FC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 idx="4294967295"/>
          </p:nvPr>
        </p:nvSpPr>
        <p:spPr>
          <a:xfrm>
            <a:off x="500856" y="761648"/>
            <a:ext cx="8142287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SV" sz="4800" b="1" dirty="0">
                <a:solidFill>
                  <a:srgbClr val="1F3864"/>
                </a:solidFill>
                <a:latin typeface="Trebuchet MS" panose="020B0603020202020204" pitchFamily="34" charset="0"/>
              </a:rPr>
              <a:t>Espacio para preguntas</a:t>
            </a:r>
            <a:endParaRPr sz="4800" b="1" dirty="0">
              <a:solidFill>
                <a:srgbClr val="1F3864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488B9BCC-CC22-5E08-7A76-B3D426638A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3925" y="4607719"/>
            <a:ext cx="600075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4;p2">
            <a:extLst>
              <a:ext uri="{FF2B5EF4-FFF2-40B4-BE49-F238E27FC236}">
                <a16:creationId xmlns:a16="http://schemas.microsoft.com/office/drawing/2014/main" id="{404E19A7-41E2-98B9-2A18-49458F24551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555" y="4464747"/>
            <a:ext cx="1083942" cy="53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Qué preguntas hacer en un cuestionario? - Eval&amp;GO">
            <a:extLst>
              <a:ext uri="{FF2B5EF4-FFF2-40B4-BE49-F238E27FC236}">
                <a16:creationId xmlns:a16="http://schemas.microsoft.com/office/drawing/2014/main" id="{9A48FA0A-391C-F977-7FD2-FCF253305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073" y="1927225"/>
            <a:ext cx="4443853" cy="29656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05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67;p50">
            <a:extLst>
              <a:ext uri="{FF2B5EF4-FFF2-40B4-BE49-F238E27FC236}">
                <a16:creationId xmlns:a16="http://schemas.microsoft.com/office/drawing/2014/main" id="{89DB763E-D071-C7EA-C0EF-1603EE1C15F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1E6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080623B-794B-ADC2-C678-ABFE3BE7627A}"/>
              </a:ext>
            </a:extLst>
          </p:cNvPr>
          <p:cNvGrpSpPr/>
          <p:nvPr/>
        </p:nvGrpSpPr>
        <p:grpSpPr>
          <a:xfrm>
            <a:off x="2627782" y="684806"/>
            <a:ext cx="3888436" cy="3773888"/>
            <a:chOff x="4151781" y="2358871"/>
            <a:chExt cx="3888436" cy="3773888"/>
          </a:xfrm>
        </p:grpSpPr>
        <p:pic>
          <p:nvPicPr>
            <p:cNvPr id="5" name="Google Shape;2468;p50">
              <a:extLst>
                <a:ext uri="{FF2B5EF4-FFF2-40B4-BE49-F238E27FC236}">
                  <a16:creationId xmlns:a16="http://schemas.microsoft.com/office/drawing/2014/main" id="{221CFEBA-A715-5224-006C-4050F9CE07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16373" y="2358871"/>
              <a:ext cx="1559253" cy="18336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FC95BAF-B327-D77F-C1DA-F07B5FAA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1781" y="4463481"/>
              <a:ext cx="3888436" cy="1669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9349652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204</Words>
  <Application>Microsoft Office PowerPoint</Application>
  <PresentationFormat>Presentación en pantalla (16:9)</PresentationFormat>
  <Paragraphs>35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Bembo Std</vt:lpstr>
      <vt:lpstr>Open Sans Extrabold</vt:lpstr>
      <vt:lpstr>Trebuchet MS</vt:lpstr>
      <vt:lpstr>Arial</vt:lpstr>
      <vt:lpstr>Calibri</vt:lpstr>
      <vt:lpstr>Roboto</vt:lpstr>
      <vt:lpstr>Aptos</vt:lpstr>
      <vt:lpstr>Geometric</vt:lpstr>
      <vt:lpstr>Presentación de PowerPoint</vt:lpstr>
      <vt:lpstr>Presentación de PowerPoint</vt:lpstr>
      <vt:lpstr>Criterios de conformidad Nivel AAA</vt:lpstr>
      <vt:lpstr>Ejemplo</vt:lpstr>
      <vt:lpstr>Ejemplo</vt:lpstr>
      <vt:lpstr>Herramientas de accesibilidad</vt:lpstr>
      <vt:lpstr>Herramientas de verificación de accesibilidad</vt:lpstr>
      <vt:lpstr>Espacio para preguntas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Consejo Nacional para La Inclusión de las Personas con Discapacidad</cp:lastModifiedBy>
  <cp:revision>10</cp:revision>
  <dcterms:modified xsi:type="dcterms:W3CDTF">2024-09-04T14:46:52Z</dcterms:modified>
</cp:coreProperties>
</file>